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2"/>
  </p:notesMasterIdLst>
  <p:sldIdLst>
    <p:sldId id="1322" r:id="rId5"/>
    <p:sldId id="1418" r:id="rId6"/>
    <p:sldId id="1323" r:id="rId7"/>
    <p:sldId id="1419" r:id="rId8"/>
    <p:sldId id="1373" r:id="rId9"/>
    <p:sldId id="1326" r:id="rId10"/>
    <p:sldId id="286" r:id="rId11"/>
  </p:sldIdLst>
  <p:sldSz cx="12192000" cy="6858000"/>
  <p:notesSz cx="6858000" cy="9144000"/>
  <p:custDataLst>
    <p:tags r:id="rId1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419"/>
            <p14:sldId id="1373"/>
            <p14:sldId id="1326"/>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CEAEB"/>
    <a:srgbClr val="DE5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notesMaster" Target="notesMasters/notesMaster1.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oleObject" Target="../embeddings/oleObject4.bin"/><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ags" Target="../tags/tag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theme" Target="../theme/theme2.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3"/>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0"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9" r:id="rId17"/>
    <p:sldLayoutId id="2147483680" r:id="rId18"/>
    <p:sldLayoutId id="2147483681" r:id="rId19"/>
    <p:sldLayoutId id="2147483686"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1"/>
          <p:cNvSpPr txBox="1">
            <a:spLocks noGrp="1"/>
          </p:cNvSpPr>
          <p:nvPr>
            <p:ph type="ctrTitle"/>
          </p:nvPr>
        </p:nvSpPr>
        <p:spPr>
          <a:xfrm>
            <a:off x="489771" y="2375691"/>
            <a:ext cx="8003989" cy="615553"/>
          </a:xfrm>
        </p:spPr>
        <p:txBody>
          <a:bodyPr/>
          <a:lstStyle/>
          <a:p>
            <a:pPr lvl="0"/>
            <a:r>
              <a:rPr lang="en-US" dirty="0">
                <a:latin typeface="Arial" panose="020B0604020202020204" pitchFamily="34" charset="0"/>
                <a:cs typeface="Arial" panose="020B0604020202020204" pitchFamily="34" charset="0"/>
              </a:rPr>
              <a:t>5 Useful Plots for Data Scientists</a:t>
            </a:r>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92443"/>
          </a:xfrm>
        </p:spPr>
        <p:txBody>
          <a:bodyPr/>
          <a:lstStyle/>
          <a:p>
            <a:pPr lvl="0"/>
            <a:r>
              <a:rPr lang="en-IN" dirty="0"/>
              <a:t>Agenda</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228267"/>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79288" y="1695478"/>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Introduction</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579288" y="2838662"/>
            <a:ext cx="5592373" cy="221599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457200" indent="-457200">
              <a:buAutoNum type="arabicPeriod"/>
            </a:pPr>
            <a:r>
              <a:rPr lang="en-IN" sz="2400" dirty="0"/>
              <a:t>Chord Diagram</a:t>
            </a:r>
          </a:p>
          <a:p>
            <a:pPr marL="457200" indent="-457200">
              <a:buAutoNum type="arabicPeriod"/>
            </a:pPr>
            <a:r>
              <a:rPr lang="en-IN" sz="2400" dirty="0"/>
              <a:t>Sunburst Chart</a:t>
            </a:r>
          </a:p>
          <a:p>
            <a:pPr marL="457200" indent="-457200">
              <a:buAutoNum type="arabicPeriod"/>
            </a:pPr>
            <a:r>
              <a:rPr lang="en-IN" sz="2400" dirty="0"/>
              <a:t>Hexbin Plot</a:t>
            </a:r>
          </a:p>
          <a:p>
            <a:pPr marL="457200" indent="-457200">
              <a:buAutoNum type="arabicPeriod"/>
            </a:pPr>
            <a:r>
              <a:rPr lang="en-IN" sz="2400" dirty="0"/>
              <a:t>Sankey Diagram</a:t>
            </a:r>
          </a:p>
          <a:p>
            <a:pPr marL="457200" indent="-457200">
              <a:buAutoNum type="arabicPeriod"/>
            </a:pPr>
            <a:r>
              <a:rPr lang="en-IN" sz="2400" dirty="0"/>
              <a:t>Stream or Theme River Graph</a:t>
            </a:r>
          </a:p>
          <a:p>
            <a:pPr marL="457200" indent="-457200">
              <a:buAutoNum type="arabicPeriod"/>
            </a:pPr>
            <a:endParaRPr lang="en-IN" sz="2400" dirty="0"/>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79288" y="5218215"/>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1" y="1683320"/>
            <a:ext cx="8272462"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57C41A7-C226-522B-58AD-00752C47BDDB}"/>
              </a:ext>
            </a:extLst>
          </p:cNvPr>
          <p:cNvSpPr txBox="1"/>
          <p:nvPr/>
        </p:nvSpPr>
        <p:spPr>
          <a:xfrm>
            <a:off x="973394" y="1986116"/>
            <a:ext cx="5240593" cy="707886"/>
          </a:xfrm>
          <a:prstGeom prst="rect">
            <a:avLst/>
          </a:prstGeom>
          <a:noFill/>
        </p:spPr>
        <p:txBody>
          <a:bodyPr wrap="square" rtlCol="0">
            <a:spAutoFit/>
          </a:bodyPr>
          <a:lstStyle/>
          <a:p>
            <a:r>
              <a:rPr lang="en-US" sz="4000" b="1" dirty="0">
                <a:solidFill>
                  <a:schemeClr val="bg1"/>
                </a:solidFill>
              </a:rPr>
              <a:t>Introduction</a:t>
            </a:r>
          </a:p>
        </p:txBody>
      </p:sp>
      <p:sp>
        <p:nvSpPr>
          <p:cNvPr id="9" name="TextBox 8">
            <a:extLst>
              <a:ext uri="{FF2B5EF4-FFF2-40B4-BE49-F238E27FC236}">
                <a16:creationId xmlns:a16="http://schemas.microsoft.com/office/drawing/2014/main" id="{D5ED6CD2-614C-6DE3-D49E-8DC9C84C8D7E}"/>
              </a:ext>
            </a:extLst>
          </p:cNvPr>
          <p:cNvSpPr txBox="1"/>
          <p:nvPr/>
        </p:nvSpPr>
        <p:spPr>
          <a:xfrm>
            <a:off x="806244" y="3637935"/>
            <a:ext cx="10028903" cy="1938992"/>
          </a:xfrm>
          <a:prstGeom prst="rect">
            <a:avLst/>
          </a:prstGeom>
          <a:noFill/>
        </p:spPr>
        <p:txBody>
          <a:bodyPr wrap="square" rtlCol="0">
            <a:spAutoFit/>
          </a:bodyPr>
          <a:lstStyle/>
          <a:p>
            <a:r>
              <a:rPr lang="en-US" sz="2000" b="0" i="0" dirty="0">
                <a:effectLst/>
                <a:highlight>
                  <a:srgbClr val="FFFFFF"/>
                </a:highlight>
                <a:latin typeface="Arial" panose="020B0604020202020204" pitchFamily="34" charset="0"/>
                <a:cs typeface="Arial" panose="020B0604020202020204" pitchFamily="34" charset="0"/>
              </a:rPr>
              <a:t>The plots aim to enhance our comprehension of data by enabling smooth interaction between the data and its graphical representation. It achieves this by combining our data with relevant metadata, ensuring that both the raw data and its visualization are easily accessible. This approach may differ from conventional data-processing and plotting tools, and the purpose of this introductory guide is to provide a comprehensive overview of its functionality.</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TextBox 2">
            <a:extLst>
              <a:ext uri="{FF2B5EF4-FFF2-40B4-BE49-F238E27FC236}">
                <a16:creationId xmlns:a16="http://schemas.microsoft.com/office/drawing/2014/main" id="{A760C9E3-730C-693C-F84A-2C0C3CCC78F9}"/>
              </a:ext>
            </a:extLst>
          </p:cNvPr>
          <p:cNvSpPr txBox="1"/>
          <p:nvPr/>
        </p:nvSpPr>
        <p:spPr>
          <a:xfrm>
            <a:off x="757084" y="442452"/>
            <a:ext cx="4320788" cy="584775"/>
          </a:xfrm>
          <a:prstGeom prst="rect">
            <a:avLst/>
          </a:prstGeom>
          <a:noFill/>
        </p:spPr>
        <p:txBody>
          <a:bodyPr wrap="square" rtlCol="0">
            <a:spAutoFit/>
          </a:bodyPr>
          <a:lstStyle/>
          <a:p>
            <a:r>
              <a:rPr lang="en-US" sz="3200" b="1" dirty="0">
                <a:solidFill>
                  <a:schemeClr val="accent1"/>
                </a:solidFill>
              </a:rPr>
              <a:t>1. Chord Diagram</a:t>
            </a:r>
          </a:p>
        </p:txBody>
      </p:sp>
      <p:sp>
        <p:nvSpPr>
          <p:cNvPr id="5" name="TextBox 4">
            <a:extLst>
              <a:ext uri="{FF2B5EF4-FFF2-40B4-BE49-F238E27FC236}">
                <a16:creationId xmlns:a16="http://schemas.microsoft.com/office/drawing/2014/main" id="{2D039979-F0DB-507D-DE00-97436258B5ED}"/>
              </a:ext>
            </a:extLst>
          </p:cNvPr>
          <p:cNvSpPr txBox="1"/>
          <p:nvPr/>
        </p:nvSpPr>
        <p:spPr>
          <a:xfrm>
            <a:off x="894737" y="1189709"/>
            <a:ext cx="4581832" cy="3108543"/>
          </a:xfrm>
          <a:prstGeom prst="rect">
            <a:avLst/>
          </a:prstGeom>
          <a:noFill/>
        </p:spPr>
        <p:txBody>
          <a:bodyPr wrap="square" rtlCol="0">
            <a:spAutoFit/>
          </a:bodyPr>
          <a:lstStyle/>
          <a:p>
            <a:r>
              <a:rPr lang="en-US" b="0" i="0" dirty="0">
                <a:effectLst/>
                <a:highlight>
                  <a:srgbClr val="FFFFFF"/>
                </a:highlight>
                <a:latin typeface="system-ui"/>
              </a:rPr>
              <a:t>The Chord element is a graphical representation of the connections between data points. It arranges the nodes in a circular pattern and uses arcs or chords to depict the relationships between them. The number of chords is determined by a weight, which is specified as a value dimension for the Chord element.</a:t>
            </a:r>
          </a:p>
          <a:p>
            <a:endParaRPr lang="en-US" dirty="0">
              <a:highlight>
                <a:srgbClr val="FFFFFF"/>
              </a:highlight>
              <a:latin typeface="system-ui"/>
            </a:endParaRPr>
          </a:p>
          <a:p>
            <a:r>
              <a:rPr lang="en-US" b="0" i="0" dirty="0">
                <a:effectLst/>
                <a:highlight>
                  <a:srgbClr val="FFFFFF"/>
                </a:highlight>
                <a:latin typeface="system-ui"/>
              </a:rPr>
              <a:t> Used in areas like:</a:t>
            </a:r>
          </a:p>
          <a:p>
            <a:endParaRPr lang="en-US" dirty="0">
              <a:highlight>
                <a:srgbClr val="FFFFFF"/>
              </a:highlight>
              <a:latin typeface="system-ui"/>
            </a:endParaRPr>
          </a:p>
          <a:p>
            <a:pPr algn="l">
              <a:buFont typeface="Arial" panose="020B0604020202020204" pitchFamily="34" charset="0"/>
              <a:buChar char="•"/>
            </a:pPr>
            <a:r>
              <a:rPr lang="en-US" b="0" i="0" dirty="0">
                <a:effectLst/>
                <a:highlight>
                  <a:srgbClr val="FFFFFF"/>
                </a:highlight>
                <a:latin typeface="system-ui"/>
              </a:rPr>
              <a:t>Social networks</a:t>
            </a:r>
          </a:p>
          <a:p>
            <a:pPr algn="l">
              <a:buFont typeface="Arial" panose="020B0604020202020204" pitchFamily="34" charset="0"/>
              <a:buChar char="•"/>
            </a:pPr>
            <a:r>
              <a:rPr lang="en-US" b="0" i="0" dirty="0">
                <a:effectLst/>
                <a:highlight>
                  <a:srgbClr val="FFFFFF"/>
                </a:highlight>
                <a:latin typeface="system-ui"/>
              </a:rPr>
              <a:t>Genomics data</a:t>
            </a:r>
          </a:p>
          <a:p>
            <a:pPr algn="l">
              <a:buFont typeface="Arial" panose="020B0604020202020204" pitchFamily="34" charset="0"/>
              <a:buChar char="•"/>
            </a:pPr>
            <a:r>
              <a:rPr lang="en-US" b="0" i="0" dirty="0">
                <a:effectLst/>
                <a:highlight>
                  <a:srgbClr val="FFFFFF"/>
                </a:highlight>
                <a:latin typeface="system-ui"/>
              </a:rPr>
              <a:t>Traffic flow data</a:t>
            </a:r>
          </a:p>
          <a:p>
            <a:pPr algn="l">
              <a:buFont typeface="Arial" panose="020B0604020202020204" pitchFamily="34" charset="0"/>
              <a:buChar char="•"/>
            </a:pPr>
            <a:r>
              <a:rPr lang="en-US" b="0" i="0" dirty="0">
                <a:effectLst/>
                <a:highlight>
                  <a:srgbClr val="FFFFFF"/>
                </a:highlight>
                <a:latin typeface="system-ui"/>
              </a:rPr>
              <a:t>Trade-related data</a:t>
            </a:r>
          </a:p>
          <a:p>
            <a:endParaRPr lang="en-US" dirty="0"/>
          </a:p>
        </p:txBody>
      </p:sp>
      <p:sp>
        <p:nvSpPr>
          <p:cNvPr id="6" name="TextBox 5">
            <a:extLst>
              <a:ext uri="{FF2B5EF4-FFF2-40B4-BE49-F238E27FC236}">
                <a16:creationId xmlns:a16="http://schemas.microsoft.com/office/drawing/2014/main" id="{825C595B-C141-2338-789E-A158D4D91D0D}"/>
              </a:ext>
            </a:extLst>
          </p:cNvPr>
          <p:cNvSpPr txBox="1"/>
          <p:nvPr/>
        </p:nvSpPr>
        <p:spPr>
          <a:xfrm>
            <a:off x="6892413" y="560439"/>
            <a:ext cx="4320788" cy="584775"/>
          </a:xfrm>
          <a:prstGeom prst="rect">
            <a:avLst/>
          </a:prstGeom>
          <a:noFill/>
        </p:spPr>
        <p:txBody>
          <a:bodyPr wrap="square" rtlCol="0">
            <a:spAutoFit/>
          </a:bodyPr>
          <a:lstStyle/>
          <a:p>
            <a:r>
              <a:rPr lang="en-US" sz="3200" b="1" dirty="0">
                <a:solidFill>
                  <a:schemeClr val="accent1"/>
                </a:solidFill>
              </a:rPr>
              <a:t>2. Sunburst Chart</a:t>
            </a:r>
          </a:p>
        </p:txBody>
      </p:sp>
      <p:sp>
        <p:nvSpPr>
          <p:cNvPr id="7" name="TextBox 6">
            <a:extLst>
              <a:ext uri="{FF2B5EF4-FFF2-40B4-BE49-F238E27FC236}">
                <a16:creationId xmlns:a16="http://schemas.microsoft.com/office/drawing/2014/main" id="{2C890E18-ACD8-8F87-233E-69C6823B0168}"/>
              </a:ext>
            </a:extLst>
          </p:cNvPr>
          <p:cNvSpPr txBox="1"/>
          <p:nvPr/>
        </p:nvSpPr>
        <p:spPr>
          <a:xfrm>
            <a:off x="6774426" y="1455173"/>
            <a:ext cx="4522837" cy="2677656"/>
          </a:xfrm>
          <a:prstGeom prst="rect">
            <a:avLst/>
          </a:prstGeom>
          <a:noFill/>
        </p:spPr>
        <p:txBody>
          <a:bodyPr wrap="square" rtlCol="0">
            <a:spAutoFit/>
          </a:bodyPr>
          <a:lstStyle/>
          <a:p>
            <a:pPr algn="l"/>
            <a:r>
              <a:rPr lang="en-US" b="0" i="0" dirty="0">
                <a:effectLst/>
                <a:highlight>
                  <a:srgbClr val="FFFFFF"/>
                </a:highlight>
                <a:latin typeface="system-ui"/>
              </a:rPr>
              <a:t>Sunburst diagrams are suitable for visualizing hierarchical data in scenarios like:</a:t>
            </a:r>
          </a:p>
          <a:p>
            <a:pPr algn="l"/>
            <a:endParaRPr lang="en-US" b="0" i="0" dirty="0">
              <a:effectLst/>
              <a:highlight>
                <a:srgbClr val="FFFFFF"/>
              </a:highlight>
              <a:latin typeface="system-ui"/>
            </a:endParaRPr>
          </a:p>
          <a:p>
            <a:pPr algn="l">
              <a:buFont typeface="Arial" panose="020B0604020202020204" pitchFamily="34" charset="0"/>
              <a:buChar char="•"/>
            </a:pPr>
            <a:r>
              <a:rPr lang="en-US" b="0" i="0" dirty="0">
                <a:effectLst/>
                <a:highlight>
                  <a:srgbClr val="FFFFFF"/>
                </a:highlight>
                <a:latin typeface="system-ui"/>
              </a:rPr>
              <a:t>Organizing file systems</a:t>
            </a:r>
          </a:p>
          <a:p>
            <a:pPr algn="l">
              <a:buFont typeface="Arial" panose="020B0604020202020204" pitchFamily="34" charset="0"/>
              <a:buChar char="•"/>
            </a:pPr>
            <a:r>
              <a:rPr lang="en-US" b="0" i="0" dirty="0">
                <a:effectLst/>
                <a:highlight>
                  <a:srgbClr val="FFFFFF"/>
                </a:highlight>
                <a:latin typeface="system-ui"/>
              </a:rPr>
              <a:t>Mapping website navigation paths</a:t>
            </a:r>
          </a:p>
          <a:p>
            <a:pPr algn="l">
              <a:buFont typeface="Arial" panose="020B0604020202020204" pitchFamily="34" charset="0"/>
              <a:buChar char="•"/>
            </a:pPr>
            <a:r>
              <a:rPr lang="en-US" b="0" i="0" dirty="0">
                <a:effectLst/>
                <a:highlight>
                  <a:srgbClr val="FFFFFF"/>
                </a:highlight>
                <a:latin typeface="system-ui"/>
              </a:rPr>
              <a:t>Analyzing market segmentation</a:t>
            </a:r>
          </a:p>
          <a:p>
            <a:pPr algn="l">
              <a:buFont typeface="Arial" panose="020B0604020202020204" pitchFamily="34" charset="0"/>
              <a:buChar char="•"/>
            </a:pPr>
            <a:r>
              <a:rPr lang="en-US" b="0" i="0" dirty="0">
                <a:effectLst/>
                <a:highlight>
                  <a:srgbClr val="FFFFFF"/>
                </a:highlight>
                <a:latin typeface="system-ui"/>
              </a:rPr>
              <a:t>Displaying genomic data</a:t>
            </a:r>
          </a:p>
          <a:p>
            <a:pPr algn="l">
              <a:buFont typeface="Arial" panose="020B0604020202020204" pitchFamily="34" charset="0"/>
              <a:buChar char="•"/>
            </a:pPr>
            <a:r>
              <a:rPr lang="en-US" b="0" i="0" dirty="0">
                <a:effectLst/>
                <a:highlight>
                  <a:srgbClr val="FFFFFF"/>
                </a:highlight>
                <a:latin typeface="system-ui"/>
              </a:rPr>
              <a:t>Plotly Express simplifies the process of creating a Basic Sunburst Plot, offering a user-friendly interface that can handle different types of data and generate visually appealing figures.</a:t>
            </a:r>
          </a:p>
          <a:p>
            <a:endParaRPr lang="en-US" dirty="0"/>
          </a:p>
        </p:txBody>
      </p:sp>
      <p:cxnSp>
        <p:nvCxnSpPr>
          <p:cNvPr id="11" name="Straight Connector 10">
            <a:extLst>
              <a:ext uri="{FF2B5EF4-FFF2-40B4-BE49-F238E27FC236}">
                <a16:creationId xmlns:a16="http://schemas.microsoft.com/office/drawing/2014/main" id="{7BE43757-3A51-78EC-2F50-266ADF354F02}"/>
              </a:ext>
            </a:extLst>
          </p:cNvPr>
          <p:cNvCxnSpPr/>
          <p:nvPr/>
        </p:nvCxnSpPr>
        <p:spPr>
          <a:xfrm>
            <a:off x="5761703" y="639097"/>
            <a:ext cx="0" cy="5309419"/>
          </a:xfrm>
          <a:prstGeom prst="line">
            <a:avLst/>
          </a:prstGeom>
          <a:ln w="50800"/>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018AEEA-AD4A-EB6C-512B-24E2CEA07BCC}"/>
              </a:ext>
            </a:extLst>
          </p:cNvPr>
          <p:cNvPicPr>
            <a:picLocks noChangeAspect="1"/>
          </p:cNvPicPr>
          <p:nvPr/>
        </p:nvPicPr>
        <p:blipFill>
          <a:blip r:embed="rId5"/>
          <a:stretch>
            <a:fillRect/>
          </a:stretch>
        </p:blipFill>
        <p:spPr>
          <a:xfrm>
            <a:off x="2841521" y="3737763"/>
            <a:ext cx="2777613" cy="2210753"/>
          </a:xfrm>
          <a:prstGeom prst="rect">
            <a:avLst/>
          </a:prstGeom>
        </p:spPr>
      </p:pic>
      <p:pic>
        <p:nvPicPr>
          <p:cNvPr id="15" name="Picture 14">
            <a:extLst>
              <a:ext uri="{FF2B5EF4-FFF2-40B4-BE49-F238E27FC236}">
                <a16:creationId xmlns:a16="http://schemas.microsoft.com/office/drawing/2014/main" id="{526FA9AD-9D55-FBE4-ACC0-627B001A30ED}"/>
              </a:ext>
            </a:extLst>
          </p:cNvPr>
          <p:cNvPicPr>
            <a:picLocks noChangeAspect="1"/>
          </p:cNvPicPr>
          <p:nvPr/>
        </p:nvPicPr>
        <p:blipFill>
          <a:blip r:embed="rId6"/>
          <a:stretch>
            <a:fillRect/>
          </a:stretch>
        </p:blipFill>
        <p:spPr>
          <a:xfrm>
            <a:off x="7658847" y="3854245"/>
            <a:ext cx="3242550" cy="2094271"/>
          </a:xfrm>
          <a:prstGeom prst="rect">
            <a:avLst/>
          </a:prstGeom>
        </p:spPr>
      </p:pic>
    </p:spTree>
    <p:extLst>
      <p:ext uri="{BB962C8B-B14F-4D97-AF65-F5344CB8AC3E}">
        <p14:creationId xmlns:p14="http://schemas.microsoft.com/office/powerpoint/2010/main" val="266210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4" name="TextBox 3">
            <a:extLst>
              <a:ext uri="{FF2B5EF4-FFF2-40B4-BE49-F238E27FC236}">
                <a16:creationId xmlns:a16="http://schemas.microsoft.com/office/drawing/2014/main" id="{C672BC2B-B835-C23F-89D5-491C978D6E2C}"/>
              </a:ext>
            </a:extLst>
          </p:cNvPr>
          <p:cNvSpPr txBox="1"/>
          <p:nvPr/>
        </p:nvSpPr>
        <p:spPr>
          <a:xfrm>
            <a:off x="776748" y="442452"/>
            <a:ext cx="4320788" cy="584775"/>
          </a:xfrm>
          <a:prstGeom prst="rect">
            <a:avLst/>
          </a:prstGeom>
          <a:noFill/>
        </p:spPr>
        <p:txBody>
          <a:bodyPr wrap="square" rtlCol="0">
            <a:spAutoFit/>
          </a:bodyPr>
          <a:lstStyle/>
          <a:p>
            <a:r>
              <a:rPr lang="en-US" sz="3200" b="1" dirty="0">
                <a:solidFill>
                  <a:schemeClr val="accent1"/>
                </a:solidFill>
              </a:rPr>
              <a:t>3. Hexbin Plot </a:t>
            </a:r>
          </a:p>
        </p:txBody>
      </p:sp>
      <p:sp>
        <p:nvSpPr>
          <p:cNvPr id="5" name="TextBox 4">
            <a:extLst>
              <a:ext uri="{FF2B5EF4-FFF2-40B4-BE49-F238E27FC236}">
                <a16:creationId xmlns:a16="http://schemas.microsoft.com/office/drawing/2014/main" id="{1547B890-96C9-771E-E940-94A8FDA186FB}"/>
              </a:ext>
            </a:extLst>
          </p:cNvPr>
          <p:cNvSpPr txBox="1"/>
          <p:nvPr/>
        </p:nvSpPr>
        <p:spPr>
          <a:xfrm>
            <a:off x="894737" y="1160213"/>
            <a:ext cx="4320787" cy="1815882"/>
          </a:xfrm>
          <a:prstGeom prst="rect">
            <a:avLst/>
          </a:prstGeom>
          <a:noFill/>
        </p:spPr>
        <p:txBody>
          <a:bodyPr wrap="square" rtlCol="0">
            <a:spAutoFit/>
          </a:bodyPr>
          <a:lstStyle/>
          <a:p>
            <a:r>
              <a:rPr lang="en-US" b="0" i="0" dirty="0">
                <a:effectLst/>
                <a:highlight>
                  <a:srgbClr val="FFFFFF"/>
                </a:highlight>
                <a:latin typeface="system-ui"/>
              </a:rPr>
              <a:t>    This Hexbin plot is designed in 2D, utilizing hexagons as bins with varying colors to represent the quantity of data points within each bin.</a:t>
            </a:r>
          </a:p>
          <a:p>
            <a:endParaRPr lang="en-US" dirty="0">
              <a:highlight>
                <a:srgbClr val="FFFFFF"/>
              </a:highlight>
              <a:latin typeface="system-ui"/>
            </a:endParaRPr>
          </a:p>
          <a:p>
            <a:r>
              <a:rPr lang="en-US" b="0" i="0" dirty="0">
                <a:effectLst/>
                <a:highlight>
                  <a:srgbClr val="FFFFFF"/>
                </a:highlight>
                <a:latin typeface="system-ui"/>
              </a:rPr>
              <a:t>    This type of plot is ideal for analyzing the connection between two sets of data (Bivariate data). It serves as a useful alternative to Scatter plots, especially when dealing with a large dataset</a:t>
            </a:r>
            <a:endParaRPr lang="en-US" dirty="0"/>
          </a:p>
        </p:txBody>
      </p:sp>
      <p:sp>
        <p:nvSpPr>
          <p:cNvPr id="6" name="TextBox 5">
            <a:extLst>
              <a:ext uri="{FF2B5EF4-FFF2-40B4-BE49-F238E27FC236}">
                <a16:creationId xmlns:a16="http://schemas.microsoft.com/office/drawing/2014/main" id="{10FDC843-6214-1B8B-2B0D-100B795576D3}"/>
              </a:ext>
            </a:extLst>
          </p:cNvPr>
          <p:cNvSpPr txBox="1"/>
          <p:nvPr/>
        </p:nvSpPr>
        <p:spPr>
          <a:xfrm>
            <a:off x="6892413" y="560439"/>
            <a:ext cx="4320788" cy="584775"/>
          </a:xfrm>
          <a:prstGeom prst="rect">
            <a:avLst/>
          </a:prstGeom>
          <a:noFill/>
        </p:spPr>
        <p:txBody>
          <a:bodyPr wrap="square" rtlCol="0">
            <a:spAutoFit/>
          </a:bodyPr>
          <a:lstStyle/>
          <a:p>
            <a:r>
              <a:rPr lang="en-US" sz="3200" b="1" dirty="0">
                <a:solidFill>
                  <a:schemeClr val="accent1"/>
                </a:solidFill>
              </a:rPr>
              <a:t>4. Sankey Diagram</a:t>
            </a:r>
          </a:p>
        </p:txBody>
      </p:sp>
      <p:sp>
        <p:nvSpPr>
          <p:cNvPr id="10" name="TextBox 9">
            <a:extLst>
              <a:ext uri="{FF2B5EF4-FFF2-40B4-BE49-F238E27FC236}">
                <a16:creationId xmlns:a16="http://schemas.microsoft.com/office/drawing/2014/main" id="{058EB6FE-AF48-28AC-2360-E647F0E9F5B1}"/>
              </a:ext>
            </a:extLst>
          </p:cNvPr>
          <p:cNvSpPr txBox="1"/>
          <p:nvPr/>
        </p:nvSpPr>
        <p:spPr>
          <a:xfrm>
            <a:off x="6774426" y="1156427"/>
            <a:ext cx="4522837" cy="1815882"/>
          </a:xfrm>
          <a:prstGeom prst="rect">
            <a:avLst/>
          </a:prstGeom>
          <a:noFill/>
        </p:spPr>
        <p:txBody>
          <a:bodyPr wrap="square" rtlCol="0">
            <a:spAutoFit/>
          </a:bodyPr>
          <a:lstStyle/>
          <a:p>
            <a:pPr algn="l"/>
            <a:r>
              <a:rPr lang="en-US" b="0" i="0" dirty="0">
                <a:effectLst/>
                <a:highlight>
                  <a:srgbClr val="FFFFFF"/>
                </a:highlight>
                <a:latin typeface="system-ui"/>
              </a:rPr>
              <a:t>A Sankey Diagram comprises Nodes and connections linking them. Used in:</a:t>
            </a:r>
          </a:p>
          <a:p>
            <a:pPr algn="l"/>
            <a:endParaRPr lang="en-US" b="0" i="0" dirty="0">
              <a:effectLst/>
              <a:highlight>
                <a:srgbClr val="FFFFFF"/>
              </a:highlight>
              <a:latin typeface="system-ui"/>
            </a:endParaRPr>
          </a:p>
          <a:p>
            <a:pPr algn="l">
              <a:buFont typeface="+mj-lt"/>
              <a:buAutoNum type="arabicPeriod"/>
            </a:pPr>
            <a:r>
              <a:rPr lang="en-US" b="0" i="0" dirty="0">
                <a:effectLst/>
                <a:highlight>
                  <a:srgbClr val="FFFFFF"/>
                </a:highlight>
                <a:latin typeface="system-ui"/>
              </a:rPr>
              <a:t>Supply chain and logistics data</a:t>
            </a:r>
          </a:p>
          <a:p>
            <a:pPr algn="l">
              <a:buFont typeface="+mj-lt"/>
              <a:buAutoNum type="arabicPeriod"/>
            </a:pPr>
            <a:r>
              <a:rPr lang="en-US" b="0" i="0" dirty="0">
                <a:effectLst/>
                <a:highlight>
                  <a:srgbClr val="FFFFFF"/>
                </a:highlight>
                <a:latin typeface="system-ui"/>
              </a:rPr>
              <a:t>Traffic flow data</a:t>
            </a:r>
          </a:p>
          <a:p>
            <a:pPr algn="l">
              <a:buFont typeface="+mj-lt"/>
              <a:buAutoNum type="arabicPeriod"/>
            </a:pPr>
            <a:r>
              <a:rPr lang="en-US" b="0" i="0" dirty="0">
                <a:effectLst/>
                <a:highlight>
                  <a:srgbClr val="FFFFFF"/>
                </a:highlight>
                <a:latin typeface="system-ui"/>
              </a:rPr>
              <a:t>Data flow</a:t>
            </a:r>
          </a:p>
          <a:p>
            <a:pPr algn="l">
              <a:buFont typeface="+mj-lt"/>
              <a:buAutoNum type="arabicPeriod"/>
            </a:pPr>
            <a:r>
              <a:rPr lang="en-US" b="0" i="0" dirty="0">
                <a:effectLst/>
                <a:highlight>
                  <a:srgbClr val="FFFFFF"/>
                </a:highlight>
                <a:latin typeface="system-ui"/>
              </a:rPr>
              <a:t>Energy flow data</a:t>
            </a:r>
          </a:p>
          <a:p>
            <a:pPr algn="l"/>
            <a:endParaRPr lang="en-US" dirty="0"/>
          </a:p>
        </p:txBody>
      </p:sp>
      <p:cxnSp>
        <p:nvCxnSpPr>
          <p:cNvPr id="11" name="Straight Connector 10">
            <a:extLst>
              <a:ext uri="{FF2B5EF4-FFF2-40B4-BE49-F238E27FC236}">
                <a16:creationId xmlns:a16="http://schemas.microsoft.com/office/drawing/2014/main" id="{42F92EA8-306C-D9D0-7466-43CF1DF94E5D}"/>
              </a:ext>
            </a:extLst>
          </p:cNvPr>
          <p:cNvCxnSpPr>
            <a:cxnSpLocks/>
          </p:cNvCxnSpPr>
          <p:nvPr/>
        </p:nvCxnSpPr>
        <p:spPr>
          <a:xfrm>
            <a:off x="5761703" y="639097"/>
            <a:ext cx="0" cy="2607636"/>
          </a:xfrm>
          <a:prstGeom prst="line">
            <a:avLst/>
          </a:prstGeom>
          <a:ln w="50800"/>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7D7F25F-0956-2E21-143A-CACC4EBD58C4}"/>
              </a:ext>
            </a:extLst>
          </p:cNvPr>
          <p:cNvPicPr>
            <a:picLocks noChangeAspect="1"/>
          </p:cNvPicPr>
          <p:nvPr/>
        </p:nvPicPr>
        <p:blipFill>
          <a:blip r:embed="rId5"/>
          <a:stretch>
            <a:fillRect/>
          </a:stretch>
        </p:blipFill>
        <p:spPr>
          <a:xfrm>
            <a:off x="1151481" y="3246734"/>
            <a:ext cx="2751926" cy="1997093"/>
          </a:xfrm>
          <a:prstGeom prst="rect">
            <a:avLst/>
          </a:prstGeom>
        </p:spPr>
      </p:pic>
      <p:pic>
        <p:nvPicPr>
          <p:cNvPr id="31" name="Picture 30">
            <a:extLst>
              <a:ext uri="{FF2B5EF4-FFF2-40B4-BE49-F238E27FC236}">
                <a16:creationId xmlns:a16="http://schemas.microsoft.com/office/drawing/2014/main" id="{D9B7E3A9-A904-EF32-54F3-546BE78E00D8}"/>
              </a:ext>
            </a:extLst>
          </p:cNvPr>
          <p:cNvPicPr>
            <a:picLocks noChangeAspect="1"/>
          </p:cNvPicPr>
          <p:nvPr/>
        </p:nvPicPr>
        <p:blipFill>
          <a:blip r:embed="rId6"/>
          <a:stretch>
            <a:fillRect/>
          </a:stretch>
        </p:blipFill>
        <p:spPr>
          <a:xfrm>
            <a:off x="6499124" y="2829049"/>
            <a:ext cx="4267198" cy="968416"/>
          </a:xfrm>
          <a:prstGeom prst="rect">
            <a:avLst/>
          </a:prstGeom>
        </p:spPr>
      </p:pic>
      <p:sp>
        <p:nvSpPr>
          <p:cNvPr id="32" name="TextBox 31">
            <a:extLst>
              <a:ext uri="{FF2B5EF4-FFF2-40B4-BE49-F238E27FC236}">
                <a16:creationId xmlns:a16="http://schemas.microsoft.com/office/drawing/2014/main" id="{74C082F7-97D7-2860-B0FB-BDAFE342346B}"/>
              </a:ext>
            </a:extLst>
          </p:cNvPr>
          <p:cNvSpPr txBox="1"/>
          <p:nvPr/>
        </p:nvSpPr>
        <p:spPr>
          <a:xfrm>
            <a:off x="4277032" y="4001729"/>
            <a:ext cx="3795252" cy="584775"/>
          </a:xfrm>
          <a:prstGeom prst="rect">
            <a:avLst/>
          </a:prstGeom>
          <a:noFill/>
        </p:spPr>
        <p:txBody>
          <a:bodyPr wrap="square" rtlCol="0">
            <a:spAutoFit/>
          </a:bodyPr>
          <a:lstStyle/>
          <a:p>
            <a:r>
              <a:rPr lang="en-US" sz="3200" b="1" dirty="0">
                <a:solidFill>
                  <a:schemeClr val="accent1"/>
                </a:solidFill>
              </a:rPr>
              <a:t>5. Stream / River</a:t>
            </a:r>
          </a:p>
        </p:txBody>
      </p:sp>
      <p:sp>
        <p:nvSpPr>
          <p:cNvPr id="34" name="TextBox 33">
            <a:extLst>
              <a:ext uri="{FF2B5EF4-FFF2-40B4-BE49-F238E27FC236}">
                <a16:creationId xmlns:a16="http://schemas.microsoft.com/office/drawing/2014/main" id="{6FCD2BB8-5896-345B-E7D5-1CC5954AF568}"/>
              </a:ext>
            </a:extLst>
          </p:cNvPr>
          <p:cNvSpPr txBox="1"/>
          <p:nvPr/>
        </p:nvSpPr>
        <p:spPr>
          <a:xfrm>
            <a:off x="4277032" y="4729316"/>
            <a:ext cx="3795252" cy="1815882"/>
          </a:xfrm>
          <a:prstGeom prst="rect">
            <a:avLst/>
          </a:prstGeom>
          <a:noFill/>
        </p:spPr>
        <p:txBody>
          <a:bodyPr wrap="square" rtlCol="0">
            <a:spAutoFit/>
          </a:bodyPr>
          <a:lstStyle/>
          <a:p>
            <a:pPr algn="l"/>
            <a:r>
              <a:rPr lang="en-US" b="0" i="0" dirty="0">
                <a:effectLst/>
                <a:highlight>
                  <a:srgbClr val="FFFFFF"/>
                </a:highlight>
                <a:latin typeface="system-ui"/>
              </a:rPr>
              <a:t>The plot serves as a useful tool for visualizing various types of Time series data, including:</a:t>
            </a:r>
          </a:p>
          <a:p>
            <a:pPr algn="l"/>
            <a:endParaRPr lang="en-US" b="0" i="0" dirty="0">
              <a:effectLst/>
              <a:highlight>
                <a:srgbClr val="FFFFFF"/>
              </a:highlight>
              <a:latin typeface="system-ui"/>
            </a:endParaRPr>
          </a:p>
          <a:p>
            <a:pPr algn="l">
              <a:buFont typeface="+mj-lt"/>
              <a:buAutoNum type="arabicPeriod"/>
            </a:pPr>
            <a:r>
              <a:rPr lang="en-US" b="0" i="0" dirty="0">
                <a:effectLst/>
                <a:highlight>
                  <a:srgbClr val="FFFFFF"/>
                </a:highlight>
                <a:latin typeface="system-ui"/>
              </a:rPr>
              <a:t>Popularity trends</a:t>
            </a:r>
          </a:p>
          <a:p>
            <a:pPr algn="l">
              <a:buFont typeface="+mj-lt"/>
              <a:buAutoNum type="arabicPeriod"/>
            </a:pPr>
            <a:r>
              <a:rPr lang="en-US" b="0" i="0" dirty="0">
                <a:effectLst/>
                <a:highlight>
                  <a:srgbClr val="FFFFFF"/>
                </a:highlight>
                <a:latin typeface="system-ui"/>
              </a:rPr>
              <a:t>Financial data</a:t>
            </a:r>
          </a:p>
          <a:p>
            <a:pPr algn="l">
              <a:buFont typeface="+mj-lt"/>
              <a:buAutoNum type="arabicPeriod"/>
            </a:pPr>
            <a:r>
              <a:rPr lang="en-US" b="0" i="0" dirty="0">
                <a:effectLst/>
                <a:highlight>
                  <a:srgbClr val="FFFFFF"/>
                </a:highlight>
                <a:latin typeface="system-ui"/>
              </a:rPr>
              <a:t>Website traffic data</a:t>
            </a:r>
          </a:p>
          <a:p>
            <a:pPr algn="l">
              <a:buFont typeface="+mj-lt"/>
              <a:buAutoNum type="arabicPeriod"/>
            </a:pPr>
            <a:r>
              <a:rPr lang="en-US" b="0" i="0" dirty="0">
                <a:effectLst/>
                <a:highlight>
                  <a:srgbClr val="FFFFFF"/>
                </a:highlight>
                <a:latin typeface="system-ui"/>
              </a:rPr>
              <a:t>Sales/ Marketing data</a:t>
            </a:r>
          </a:p>
          <a:p>
            <a:endParaRPr lang="en-US" dirty="0"/>
          </a:p>
        </p:txBody>
      </p:sp>
      <p:pic>
        <p:nvPicPr>
          <p:cNvPr id="36" name="Picture 35">
            <a:extLst>
              <a:ext uri="{FF2B5EF4-FFF2-40B4-BE49-F238E27FC236}">
                <a16:creationId xmlns:a16="http://schemas.microsoft.com/office/drawing/2014/main" id="{A5EAC648-4ECB-AB21-2CFD-2B57970CB95E}"/>
              </a:ext>
            </a:extLst>
          </p:cNvPr>
          <p:cNvPicPr>
            <a:picLocks noChangeAspect="1"/>
          </p:cNvPicPr>
          <p:nvPr/>
        </p:nvPicPr>
        <p:blipFill>
          <a:blip r:embed="rId7"/>
          <a:stretch>
            <a:fillRect/>
          </a:stretch>
        </p:blipFill>
        <p:spPr>
          <a:xfrm>
            <a:off x="8072284" y="4251277"/>
            <a:ext cx="3321405" cy="2046284"/>
          </a:xfrm>
          <a:prstGeom prst="rect">
            <a:avLst/>
          </a:prstGeom>
        </p:spPr>
      </p:pic>
    </p:spTree>
    <p:extLst>
      <p:ext uri="{BB962C8B-B14F-4D97-AF65-F5344CB8AC3E}">
        <p14:creationId xmlns:p14="http://schemas.microsoft.com/office/powerpoint/2010/main" val="243741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C013-C883-0643-7FB6-01BA612E7A50}"/>
              </a:ext>
            </a:extLst>
          </p:cNvPr>
          <p:cNvSpPr>
            <a:spLocks noGrp="1"/>
          </p:cNvSpPr>
          <p:nvPr>
            <p:ph type="title"/>
          </p:nvPr>
        </p:nvSpPr>
        <p:spPr/>
        <p:txBody>
          <a:bodyPr/>
          <a:lstStyle/>
          <a:p>
            <a:r>
              <a:rPr lang="en-IN" dirty="0"/>
              <a:t>Conclusion</a:t>
            </a:r>
            <a:endParaRPr lang="en-US" dirty="0"/>
          </a:p>
        </p:txBody>
      </p:sp>
      <p:sp>
        <p:nvSpPr>
          <p:cNvPr id="3" name="Slide Number Placeholder 2">
            <a:extLst>
              <a:ext uri="{FF2B5EF4-FFF2-40B4-BE49-F238E27FC236}">
                <a16:creationId xmlns:a16="http://schemas.microsoft.com/office/drawing/2014/main" id="{0AB8A5A4-0F66-371F-4C7E-0CFC564543C3}"/>
              </a:ext>
            </a:extLst>
          </p:cNvPr>
          <p:cNvSpPr>
            <a:spLocks noGrp="1"/>
          </p:cNvSpPr>
          <p:nvPr>
            <p:ph type="sldNum" idx="12"/>
          </p:nvPr>
        </p:nvSpPr>
        <p:spPr/>
        <p:txBody>
          <a:bodyPr/>
          <a:lstStyle/>
          <a:p>
            <a:fld id="{00000000-1234-1234-1234-123412341234}" type="slidenum">
              <a:rPr lang="en-US" smtClean="0"/>
              <a:pPr/>
              <a:t>6</a:t>
            </a:fld>
            <a:endParaRPr lang="en-US"/>
          </a:p>
        </p:txBody>
      </p:sp>
      <p:sp>
        <p:nvSpPr>
          <p:cNvPr id="4" name="TextBox 3">
            <a:extLst>
              <a:ext uri="{FF2B5EF4-FFF2-40B4-BE49-F238E27FC236}">
                <a16:creationId xmlns:a16="http://schemas.microsoft.com/office/drawing/2014/main" id="{B5E4E6E0-2349-80E0-E9BC-F1CAF04D74CC}"/>
              </a:ext>
            </a:extLst>
          </p:cNvPr>
          <p:cNvSpPr txBox="1"/>
          <p:nvPr/>
        </p:nvSpPr>
        <p:spPr>
          <a:xfrm>
            <a:off x="1120877" y="1524000"/>
            <a:ext cx="8908026" cy="2862322"/>
          </a:xfrm>
          <a:prstGeom prst="rect">
            <a:avLst/>
          </a:prstGeom>
          <a:noFill/>
        </p:spPr>
        <p:txBody>
          <a:bodyPr wrap="square" rtlCol="0">
            <a:spAutoFit/>
          </a:bodyPr>
          <a:lstStyle/>
          <a:p>
            <a:r>
              <a:rPr lang="en-US" sz="1800" b="0" i="0" dirty="0">
                <a:solidFill>
                  <a:srgbClr val="000000"/>
                </a:solidFill>
                <a:effectLst/>
                <a:highlight>
                  <a:srgbClr val="F4F5F6"/>
                </a:highlight>
                <a:latin typeface="Arial" panose="020B0604020202020204" pitchFamily="34" charset="0"/>
                <a:cs typeface="Arial" panose="020B0604020202020204" pitchFamily="34" charset="0"/>
              </a:rPr>
              <a:t>The framework offered allows for :</a:t>
            </a:r>
          </a:p>
          <a:p>
            <a:endParaRPr lang="en-US" sz="1800" dirty="0">
              <a:highlight>
                <a:srgbClr val="F4F5F6"/>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0" i="0" dirty="0">
                <a:solidFill>
                  <a:srgbClr val="000000"/>
                </a:solidFill>
                <a:effectLst/>
                <a:highlight>
                  <a:srgbClr val="F4F5F6"/>
                </a:highlight>
                <a:latin typeface="Arial" panose="020B0604020202020204" pitchFamily="34" charset="0"/>
                <a:cs typeface="Arial" panose="020B0604020202020204" pitchFamily="34" charset="0"/>
              </a:rPr>
              <a:t>the thorough examination,</a:t>
            </a:r>
          </a:p>
          <a:p>
            <a:pPr marL="285750" indent="-285750">
              <a:buFont typeface="Arial" panose="020B0604020202020204" pitchFamily="34" charset="0"/>
              <a:buChar char="•"/>
            </a:pPr>
            <a:endParaRPr lang="en-US" sz="1800" dirty="0">
              <a:highlight>
                <a:srgbClr val="F4F5F6"/>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0" i="0" dirty="0">
                <a:solidFill>
                  <a:srgbClr val="000000"/>
                </a:solidFill>
                <a:effectLst/>
                <a:highlight>
                  <a:srgbClr val="F4F5F6"/>
                </a:highlight>
                <a:latin typeface="Arial" panose="020B0604020202020204" pitchFamily="34" charset="0"/>
                <a:cs typeface="Arial" panose="020B0604020202020204" pitchFamily="34" charset="0"/>
              </a:rPr>
              <a:t> interpretation, and </a:t>
            </a:r>
          </a:p>
          <a:p>
            <a:pPr marL="285750" indent="-285750">
              <a:buFont typeface="Arial" panose="020B0604020202020204" pitchFamily="34" charset="0"/>
              <a:buChar char="•"/>
            </a:pPr>
            <a:endParaRPr lang="en-US" sz="1800" dirty="0">
              <a:highlight>
                <a:srgbClr val="F4F5F6"/>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0" i="0" dirty="0">
                <a:solidFill>
                  <a:srgbClr val="000000"/>
                </a:solidFill>
                <a:effectLst/>
                <a:highlight>
                  <a:srgbClr val="F4F5F6"/>
                </a:highlight>
                <a:latin typeface="Arial" panose="020B0604020202020204" pitchFamily="34" charset="0"/>
                <a:cs typeface="Arial" panose="020B0604020202020204" pitchFamily="34" charset="0"/>
              </a:rPr>
              <a:t>extraction of valuable insights from intricately interconnected data.</a:t>
            </a:r>
          </a:p>
          <a:p>
            <a:endParaRPr lang="en-US" sz="1800" dirty="0">
              <a:highlight>
                <a:srgbClr val="F4F5F6"/>
              </a:highlight>
              <a:latin typeface="Arial" panose="020B0604020202020204" pitchFamily="34" charset="0"/>
              <a:cs typeface="Arial" panose="020B0604020202020204" pitchFamily="34" charset="0"/>
            </a:endParaRPr>
          </a:p>
          <a:p>
            <a:r>
              <a:rPr lang="en-US" sz="1800" b="0" i="0" dirty="0">
                <a:solidFill>
                  <a:srgbClr val="000000"/>
                </a:solidFill>
                <a:effectLst/>
                <a:highlight>
                  <a:srgbClr val="F4F5F6"/>
                </a:highlight>
                <a:latin typeface="Arial" panose="020B0604020202020204" pitchFamily="34" charset="0"/>
                <a:cs typeface="Arial" panose="020B0604020202020204" pitchFamily="34" charset="0"/>
              </a:rPr>
              <a:t> This empowers us to comprehend connections, make well-informed choices, enhance processes, and effectively tackle intricate issues across diverse fields.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634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4E4E58-B45F-4A33-8310-8124205F3B09}">
  <ds:schemaRefs>
    <ds:schemaRef ds:uri="http://schemas.microsoft.com/sharepoint/v3/contenttype/forms"/>
  </ds:schemaRefs>
</ds:datastoreItem>
</file>

<file path=customXml/itemProps2.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4149</TotalTime>
  <Words>437</Words>
  <Application>Microsoft Office PowerPoint</Application>
  <PresentationFormat>Widescreen</PresentationFormat>
  <Paragraphs>67</Paragraphs>
  <Slides>7</Slides>
  <Notes>3</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7</vt:i4>
      </vt:variant>
    </vt:vector>
  </HeadingPairs>
  <TitlesOfParts>
    <vt:vector size="15" baseType="lpstr">
      <vt:lpstr>Arial</vt:lpstr>
      <vt:lpstr>Calibri</vt:lpstr>
      <vt:lpstr>Century Gothic</vt:lpstr>
      <vt:lpstr>system-ui</vt:lpstr>
      <vt:lpstr>Trebuchet MS</vt:lpstr>
      <vt:lpstr>1_Office Theme</vt:lpstr>
      <vt:lpstr>2_Office Theme</vt:lpstr>
      <vt:lpstr>think-cell Slide</vt:lpstr>
      <vt:lpstr>5 Useful Plots for Data Scientists</vt:lpstr>
      <vt:lpstr>Agenda</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36</cp:revision>
  <dcterms:created xsi:type="dcterms:W3CDTF">2022-04-11T12:34:12Z</dcterms:created>
  <dcterms:modified xsi:type="dcterms:W3CDTF">2024-05-10T05:39:20Z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